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47"/>
  </p:notesMasterIdLst>
  <p:sldIdLst>
    <p:sldId id="293" r:id="rId2"/>
    <p:sldId id="299" r:id="rId3"/>
    <p:sldId id="309" r:id="rId4"/>
    <p:sldId id="340" r:id="rId5"/>
    <p:sldId id="341" r:id="rId6"/>
    <p:sldId id="277" r:id="rId7"/>
    <p:sldId id="280" r:id="rId8"/>
    <p:sldId id="296" r:id="rId9"/>
    <p:sldId id="310" r:id="rId10"/>
    <p:sldId id="311" r:id="rId11"/>
    <p:sldId id="314" r:id="rId12"/>
    <p:sldId id="313" r:id="rId13"/>
    <p:sldId id="294" r:id="rId14"/>
    <p:sldId id="315" r:id="rId15"/>
    <p:sldId id="316" r:id="rId16"/>
    <p:sldId id="317" r:id="rId17"/>
    <p:sldId id="307" r:id="rId18"/>
    <p:sldId id="318" r:id="rId19"/>
    <p:sldId id="295" r:id="rId20"/>
    <p:sldId id="320" r:id="rId21"/>
    <p:sldId id="300" r:id="rId22"/>
    <p:sldId id="339" r:id="rId23"/>
    <p:sldId id="342" r:id="rId24"/>
    <p:sldId id="290" r:id="rId25"/>
    <p:sldId id="291" r:id="rId26"/>
    <p:sldId id="304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292" r:id="rId42"/>
    <p:sldId id="301" r:id="rId43"/>
    <p:sldId id="321" r:id="rId44"/>
    <p:sldId id="323" r:id="rId45"/>
    <p:sldId id="308" r:id="rId46"/>
  </p:sldIdLst>
  <p:sldSz cx="9144000" cy="6858000" type="screen4x3"/>
  <p:notesSz cx="6669088" cy="9774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D71760"/>
    <a:srgbClr val="CCCCFF"/>
    <a:srgbClr val="9966FF"/>
    <a:srgbClr val="6666FF"/>
    <a:srgbClr val="B2348E"/>
    <a:srgbClr val="CA1448"/>
    <a:srgbClr val="A40C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9" autoAdjust="0"/>
    <p:restoredTop sz="99424" autoAdjust="0"/>
  </p:normalViewPr>
  <p:slideViewPr>
    <p:cSldViewPr>
      <p:cViewPr>
        <p:scale>
          <a:sx n="121" d="100"/>
          <a:sy n="121" d="100"/>
        </p:scale>
        <p:origin x="-16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10"/>
    </c:view3D>
    <c:plotArea>
      <c:layout>
        <c:manualLayout>
          <c:layoutTarget val="inner"/>
          <c:xMode val="edge"/>
          <c:yMode val="edge"/>
          <c:x val="5.9317099251482937E-2"/>
          <c:y val="9.7219529520528494E-2"/>
          <c:w val="0.53722999902789925"/>
          <c:h val="0.811347560062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999161563137918E-2"/>
                  <c:y val="-4.6828389328383214E-2"/>
                </c:manualLayout>
              </c:layout>
              <c:showPercent val="1"/>
            </c:dLbl>
            <c:dLbl>
              <c:idx val="3"/>
              <c:layout>
                <c:manualLayout>
                  <c:x val="1.6203096140760244E-2"/>
                  <c:y val="2.4026838223189491E-3"/>
                </c:manualLayout>
              </c:layout>
              <c:showPercent val="1"/>
            </c:dLbl>
            <c:dLbl>
              <c:idx val="4"/>
              <c:layout>
                <c:manualLayout>
                  <c:x val="-2.6235175464178369E-2"/>
                  <c:y val="6.2014004136534885E-2"/>
                </c:manualLayout>
              </c:layout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Налоговые доходы 221 323,8 тыс. руб.</c:v>
                </c:pt>
                <c:pt idx="1">
                  <c:v>Неналоговые доходы и сборы  49 377,7 тыс.руб.</c:v>
                </c:pt>
                <c:pt idx="2">
                  <c:v>Безвозмездные перечисления от других бюджетов бюджетной системы РФ 550 217,3 тыс.руб.</c:v>
                </c:pt>
                <c:pt idx="3">
                  <c:v>Прочие поступления 1 162,0 тыс. руб.</c:v>
                </c:pt>
                <c:pt idx="4">
                  <c:v>Возврат остатков имеющих целевое назначения - 1 157,8 тыс. руб.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</c:v>
                </c:pt>
                <c:pt idx="1">
                  <c:v>6</c:v>
                </c:pt>
                <c:pt idx="2">
                  <c:v>67</c:v>
                </c:pt>
                <c:pt idx="3">
                  <c:v>0.1</c:v>
                </c:pt>
                <c:pt idx="4">
                  <c:v>-0.1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19745795664464"/>
          <c:y val="5.1508428074033191E-2"/>
          <c:w val="0.32591365315446941"/>
          <c:h val="0.89119629692828795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40"/>
      <c:depthPercent val="1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диц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195637.5</c:v>
                </c:pt>
                <c:pt idx="1">
                  <c:v>6644.3</c:v>
                </c:pt>
                <c:pt idx="2">
                  <c:v>16960.099999999937</c:v>
                </c:pt>
                <c:pt idx="3">
                  <c:v>2081.6999999999998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rgbClr val="1AB39F">
            <a:lumMod val="20000"/>
            <a:lumOff val="8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aseline="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активов</c:v>
                </c:pt>
                <c:pt idx="4">
                  <c:v>Штрафы, санкции, возмещение ушерба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12555.7</c:v>
                </c:pt>
                <c:pt idx="1">
                  <c:v>500.3</c:v>
                </c:pt>
                <c:pt idx="2">
                  <c:v>9547.5</c:v>
                </c:pt>
                <c:pt idx="3">
                  <c:v>17884.5</c:v>
                </c:pt>
                <c:pt idx="4">
                  <c:v>7172</c:v>
                </c:pt>
                <c:pt idx="5">
                  <c:v>1717.7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517740837950812"/>
          <c:y val="0.12907895317353588"/>
          <c:w val="0.31476086322543018"/>
          <c:h val="0.8302722461244838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6">
            <a:lumMod val="20000"/>
            <a:lumOff val="8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>
                <c:manualLayout>
                  <c:x val="-7.0987654320987734E-2"/>
                  <c:y val="7.0038910505836896E-2"/>
                </c:manualLayout>
              </c:layout>
              <c:dLblPos val="bestFit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outEnd"/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Российской Федерации и муниципальных образований</c:v>
                </c:pt>
                <c:pt idx="1">
                  <c:v>Субсидии бюджетам Российской Федерации и муниципальных образований</c:v>
                </c:pt>
                <c:pt idx="2">
                  <c:v>Субвенции бюджетам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112343</c:v>
                </c:pt>
                <c:pt idx="1">
                  <c:v>148694.79999999999</c:v>
                </c:pt>
                <c:pt idx="2">
                  <c:v>271656.8</c:v>
                </c:pt>
                <c:pt idx="3">
                  <c:v>17552.7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88156253037814658"/>
          <c:y val="1.7359857311996959E-2"/>
        </c:manualLayout>
      </c:layout>
      <c:txPr>
        <a:bodyPr/>
        <a:lstStyle/>
        <a:p>
          <a:pPr>
            <a:defRPr sz="1200" b="0" baseline="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2407407407407496E-2"/>
                  <c:y val="-3.18264050719944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3.7037037037037056E-2"/>
                  <c:y val="-4.0506333727992908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5432098765432129E-2"/>
                  <c:y val="0.11283907252798024"/>
                </c:manualLayout>
              </c:layout>
              <c:dLblPos val="bestFit"/>
              <c:showPercent val="1"/>
            </c:dLbl>
            <c:dLblPos val="outEnd"/>
            <c:showPercent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89 182,0</c:v>
                </c:pt>
                <c:pt idx="1">
                  <c:v>Национальная оборона 50,0</c:v>
                </c:pt>
                <c:pt idx="2">
                  <c:v>Национальная безопасность и правоохранительная деятельность  5443,1</c:v>
                </c:pt>
                <c:pt idx="3">
                  <c:v>Национальная экономика 42 547,5</c:v>
                </c:pt>
                <c:pt idx="4">
                  <c:v>Жилищно-коммунальное хозяйство 8 469,2</c:v>
                </c:pt>
                <c:pt idx="5">
                  <c:v>Охрана окружающей среды 51,4</c:v>
                </c:pt>
                <c:pt idx="6">
                  <c:v>Образование 479 534,9</c:v>
                </c:pt>
                <c:pt idx="7">
                  <c:v>Культура, кинематография 57 191,2</c:v>
                </c:pt>
                <c:pt idx="8">
                  <c:v>Здравоохранение 3 057,5</c:v>
                </c:pt>
                <c:pt idx="9">
                  <c:v>Социальная политика 58 860,6</c:v>
                </c:pt>
                <c:pt idx="10">
                  <c:v>Обслуживание муниципального долга 1 771,4</c:v>
                </c:pt>
                <c:pt idx="11">
                  <c:v>Физическая культура и спорт 54 894,7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89182</c:v>
                </c:pt>
                <c:pt idx="1">
                  <c:v>50</c:v>
                </c:pt>
                <c:pt idx="2">
                  <c:v>5443.1</c:v>
                </c:pt>
                <c:pt idx="3">
                  <c:v>42547.5</c:v>
                </c:pt>
                <c:pt idx="4">
                  <c:v>8469.2000000000007</c:v>
                </c:pt>
                <c:pt idx="5">
                  <c:v>51.4</c:v>
                </c:pt>
                <c:pt idx="6">
                  <c:v>479534.9</c:v>
                </c:pt>
                <c:pt idx="7">
                  <c:v>57191.199999999997</c:v>
                </c:pt>
                <c:pt idx="8">
                  <c:v>3057.5</c:v>
                </c:pt>
                <c:pt idx="9">
                  <c:v>58860.6</c:v>
                </c:pt>
                <c:pt idx="10">
                  <c:v>1771.4</c:v>
                </c:pt>
                <c:pt idx="11">
                  <c:v>54894.7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431940799066786"/>
          <c:y val="8.124754951489252E-2"/>
          <c:w val="0.38642133275007357"/>
          <c:h val="0.86460063101486784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2">
            <a:lumMod val="20000"/>
            <a:lumOff val="8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0" i="0" baseline="0"/>
            </a:pPr>
            <a:r>
              <a:rPr lang="ru-RU" sz="1200" b="0" i="0" baseline="0" dirty="0" smtClean="0"/>
              <a:t>Тыс. руб.</a:t>
            </a:r>
            <a:endParaRPr lang="ru-RU" sz="1200" b="0" i="0" baseline="0" dirty="0"/>
          </a:p>
        </c:rich>
      </c:tx>
      <c:layout>
        <c:manualLayout>
          <c:xMode val="edge"/>
          <c:yMode val="edge"/>
          <c:x val="4.439037134247116E-2"/>
          <c:y val="6.3652810143988853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6"/>
                <c:pt idx="0">
                  <c:v>01.01.2014 года </c:v>
                </c:pt>
                <c:pt idx="1">
                  <c:v>01.01.2015 года</c:v>
                </c:pt>
                <c:pt idx="2">
                  <c:v>01.01.2016 года</c:v>
                </c:pt>
                <c:pt idx="3">
                  <c:v>01.01.2017 года</c:v>
                </c:pt>
                <c:pt idx="4">
                  <c:v>01.01.2018 года</c:v>
                </c:pt>
                <c:pt idx="5">
                  <c:v>01.01.2019 года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6"/>
                <c:pt idx="0">
                  <c:v>55000</c:v>
                </c:pt>
                <c:pt idx="1">
                  <c:v>35000</c:v>
                </c:pt>
                <c:pt idx="2">
                  <c:v>35000</c:v>
                </c:pt>
                <c:pt idx="3">
                  <c:v>34000</c:v>
                </c:pt>
                <c:pt idx="4">
                  <c:v>25000</c:v>
                </c:pt>
                <c:pt idx="5">
                  <c:v>0</c:v>
                </c:pt>
              </c:numCache>
            </c:numRef>
          </c:val>
        </c:ser>
        <c:shape val="cylinder"/>
        <c:axId val="163193216"/>
        <c:axId val="163194752"/>
        <c:axId val="0"/>
      </c:bar3DChart>
      <c:catAx>
        <c:axId val="163193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3194752"/>
        <c:crosses val="autoZero"/>
        <c:auto val="1"/>
        <c:lblAlgn val="ctr"/>
        <c:lblOffset val="100"/>
      </c:catAx>
      <c:valAx>
        <c:axId val="16319475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319321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gradFill>
      <a:gsLst>
        <a:gs pos="0">
          <a:schemeClr val="accent6">
            <a:lumMod val="60000"/>
            <a:lumOff val="4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0" i="0" baseline="0" dirty="0" smtClean="0"/>
              <a:t>Тыс. 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по привлечённым кредитам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4722.6000000000004</c:v>
                </c:pt>
                <c:pt idx="1">
                  <c:v>4660.2</c:v>
                </c:pt>
                <c:pt idx="2">
                  <c:v>4435.8</c:v>
                </c:pt>
                <c:pt idx="3">
                  <c:v>3320.5</c:v>
                </c:pt>
                <c:pt idx="4">
                  <c:v>1771.4</c:v>
                </c:pt>
              </c:numCache>
            </c:numRef>
          </c:val>
          <c:shape val="coneToMax"/>
        </c:ser>
        <c:shape val="coneToMax"/>
        <c:axId val="157391488"/>
        <c:axId val="157397376"/>
        <c:axId val="0"/>
      </c:bar3DChart>
      <c:catAx>
        <c:axId val="157391488"/>
        <c:scaling>
          <c:orientation val="minMax"/>
        </c:scaling>
        <c:axPos val="b"/>
        <c:tickLblPos val="nextTo"/>
        <c:crossAx val="157397376"/>
        <c:crosses val="autoZero"/>
        <c:auto val="1"/>
        <c:lblAlgn val="ctr"/>
        <c:lblOffset val="100"/>
      </c:catAx>
      <c:valAx>
        <c:axId val="15739737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57391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2">
            <a:lumMod val="60000"/>
            <a:lumOff val="4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aseline="0" dirty="0" smtClean="0"/>
            <a:t>Постановления и распоряжения Правительства Российской Федерации </a:t>
          </a:r>
          <a:r>
            <a:rPr lang="ru-RU" sz="1200" b="0" i="0" dirty="0" smtClean="0"/>
            <a:t>о мерах по реализации Указа Президента Российской Федерации от 21 августа 2012 г. N 1199 "Об оценке эффективности деятельности органов исполнительной власти субъектов Российской Федерации"</a:t>
          </a:r>
          <a:endParaRPr lang="ru-RU" sz="1200" baseline="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200" baseline="0" dirty="0" smtClean="0"/>
            <a:t>Указы Президента Российской Федерации от 7 мая 2012  №596-607, от 01 июня 2012 №761, от 21 августа 2012 №1199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2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2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200" baseline="0" dirty="0" smtClean="0"/>
            <a:t>Законодательство Российской Федерации и Московской области о налогах и сборах</a:t>
          </a:r>
          <a:r>
            <a:rPr lang="ru-RU" sz="1600" baseline="0" dirty="0" smtClean="0"/>
            <a:t>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200" b="0" i="0" dirty="0" smtClean="0"/>
            <a:t>Федеральный закон от 28 июня 2014 № 172- ФЗ «О стратегическом планировании в Российской Федерации»</a:t>
          </a:r>
          <a:endParaRPr lang="ru-RU" sz="1200" b="0" i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7546" custScaleY="113735" custLinFactNeighborX="-540" custLinFactNeighborY="-10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8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Ang="0" custScaleX="103016" custScaleY="137309" custLinFactNeighborX="1725" custLinFactNeighborY="-13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 custScaleX="99799" custScaleY="92807" custLinFactNeighborX="6724" custLinFactNeighborY="1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 custLinFactNeighborX="-12195" custLinFactNeighborY="22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4E9B3E-C859-4E83-B81C-E2E47B08CAC3}" type="pres">
      <dgm:prSet presAssocID="{660D0333-C3D1-48CF-BCEE-A0DDEEF3EB14}" presName="text_5" presStyleLbl="node1" presStyleIdx="4" presStyleCnt="7" custScaleX="97148" custScaleY="122788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11521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751222" y="-1025244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6513" y="173692"/>
          <a:ext cx="7461130" cy="61286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sp:txBody>
      <dsp:txXfrm>
        <a:off x="416513" y="173692"/>
        <a:ext cx="7461130" cy="612869"/>
      </dsp:txXfrm>
    </dsp:sp>
    <dsp:sp modelId="{79E9BCAE-4DDE-4FBE-9B3B-32FDB1E10018}">
      <dsp:nvSpPr>
        <dsp:cNvPr id="0" name=""/>
        <dsp:cNvSpPr/>
      </dsp:nvSpPr>
      <dsp:spPr>
        <a:xfrm>
          <a:off x="27180" y="20219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08270" y="1123836"/>
          <a:ext cx="7048208" cy="4478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88497"/>
                <a:satOff val="901"/>
                <a:lumOff val="540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88497"/>
                <a:satOff val="901"/>
                <a:lumOff val="540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88497"/>
                <a:satOff val="901"/>
                <a:lumOff val="540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88497"/>
                <a:satOff val="901"/>
                <a:lumOff val="540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88497"/>
              <a:satOff val="901"/>
              <a:lumOff val="54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Указы Президента Российской Федерации от 7 мая 2012  №596-607, от 01 июня 2012 №761, от 21 августа 2012 №1199</a:t>
          </a:r>
        </a:p>
      </dsp:txBody>
      <dsp:txXfrm>
        <a:off x="908270" y="1123836"/>
        <a:ext cx="7048208" cy="447801"/>
      </dsp:txXfrm>
    </dsp:sp>
    <dsp:sp modelId="{A6F1FD4C-BBD7-41A7-803C-E1147161483A}">
      <dsp:nvSpPr>
        <dsp:cNvPr id="0" name=""/>
        <dsp:cNvSpPr/>
      </dsp:nvSpPr>
      <dsp:spPr>
        <a:xfrm>
          <a:off x="515164" y="101095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042589" y="1714513"/>
          <a:ext cx="7101342" cy="73989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76995"/>
                <a:satOff val="1802"/>
                <a:lumOff val="1081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176995"/>
                <a:satOff val="1802"/>
                <a:lumOff val="1081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176995"/>
                <a:satOff val="1802"/>
                <a:lumOff val="1081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176995"/>
                <a:satOff val="1802"/>
                <a:lumOff val="1081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176995"/>
              <a:satOff val="1802"/>
              <a:lumOff val="108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baseline="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baseline="0" dirty="0" smtClean="0"/>
            <a:t>Постановления и распоряжения Правительства Российской Федерации </a:t>
          </a:r>
          <a:r>
            <a:rPr lang="ru-RU" sz="1200" b="0" i="0" kern="1200" dirty="0" smtClean="0"/>
            <a:t>о мерах по реализации Указа Президента Российской Федерации от 21 августа 2012 г. N 1199 "Об оценке эффективности деятельности органов исполнительной власти субъектов Российской Федерации"</a:t>
          </a:r>
          <a:endParaRPr lang="ru-RU" sz="120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/>
        </a:p>
      </dsp:txBody>
      <dsp:txXfrm>
        <a:off x="1042589" y="1714513"/>
        <a:ext cx="7101342" cy="739899"/>
      </dsp:txXfrm>
    </dsp:sp>
    <dsp:sp modelId="{6C926FC9-5207-41FE-9451-533B7013EEAA}">
      <dsp:nvSpPr>
        <dsp:cNvPr id="0" name=""/>
        <dsp:cNvSpPr/>
      </dsp:nvSpPr>
      <dsp:spPr>
        <a:xfrm>
          <a:off x="782576" y="181911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349562" y="2786053"/>
          <a:ext cx="6794369" cy="50009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65492"/>
                <a:satOff val="2703"/>
                <a:lumOff val="1622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265492"/>
                <a:satOff val="2703"/>
                <a:lumOff val="1622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265492"/>
                <a:satOff val="2703"/>
                <a:lumOff val="1622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265492"/>
                <a:satOff val="2703"/>
                <a:lumOff val="1622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265492"/>
              <a:satOff val="2703"/>
              <a:lumOff val="1622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Федеральный закон от 28 июня 2014 № 172- ФЗ «О стратегическом планировании в Российской Федерации»</a:t>
          </a:r>
          <a:endParaRPr lang="ru-RU" sz="1200" b="0" i="0" kern="1200" dirty="0"/>
        </a:p>
      </dsp:txBody>
      <dsp:txXfrm>
        <a:off x="1349562" y="2786053"/>
        <a:ext cx="6794369" cy="500097"/>
      </dsp:txXfrm>
    </dsp:sp>
    <dsp:sp modelId="{A54A1981-F295-47B1-BA17-369F71676F18}">
      <dsp:nvSpPr>
        <dsp:cNvPr id="0" name=""/>
        <dsp:cNvSpPr/>
      </dsp:nvSpPr>
      <dsp:spPr>
        <a:xfrm>
          <a:off x="785817" y="2643209"/>
          <a:ext cx="673572" cy="6735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265492"/>
              <a:satOff val="2703"/>
              <a:lumOff val="162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259644" y="3500462"/>
          <a:ext cx="6696835" cy="66165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53989"/>
                <a:satOff val="3604"/>
                <a:lumOff val="2162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353989"/>
                <a:satOff val="3604"/>
                <a:lumOff val="2162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353989"/>
                <a:satOff val="3604"/>
                <a:lumOff val="2162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353989"/>
                <a:satOff val="3604"/>
                <a:lumOff val="2162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353989"/>
              <a:satOff val="3604"/>
              <a:lumOff val="216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Законодательство Российской Федерации и Московской области о налогах и сборах</a:t>
          </a:r>
          <a:r>
            <a:rPr lang="ru-RU" sz="1600" kern="1200" baseline="0" dirty="0" smtClean="0"/>
            <a:t>  </a:t>
          </a:r>
        </a:p>
      </dsp:txBody>
      <dsp:txXfrm>
        <a:off x="1259644" y="3500462"/>
        <a:ext cx="6696835" cy="661652"/>
      </dsp:txXfrm>
    </dsp:sp>
    <dsp:sp modelId="{949AC2A6-CD90-4D44-84C5-E8EE31E6FA93}">
      <dsp:nvSpPr>
        <dsp:cNvPr id="0" name=""/>
        <dsp:cNvSpPr/>
      </dsp:nvSpPr>
      <dsp:spPr>
        <a:xfrm>
          <a:off x="812678" y="3500461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36985" y="4305402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442487"/>
                <a:satOff val="4505"/>
                <a:lumOff val="2703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442487"/>
                <a:satOff val="4505"/>
                <a:lumOff val="2703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442487"/>
                <a:satOff val="4505"/>
                <a:lumOff val="2703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442487"/>
                <a:satOff val="4505"/>
                <a:lumOff val="2703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442487"/>
              <a:satOff val="4505"/>
              <a:lumOff val="2703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200" kern="1200" baseline="0" dirty="0"/>
        </a:p>
      </dsp:txBody>
      <dsp:txXfrm>
        <a:off x="936985" y="4305402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15164" y="424480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08337" y="5102914"/>
          <a:ext cx="7396803" cy="60093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530984"/>
                <a:satOff val="5406"/>
                <a:lumOff val="3244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530984"/>
                <a:satOff val="5406"/>
                <a:lumOff val="3244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530984"/>
                <a:satOff val="5406"/>
                <a:lumOff val="3244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530984"/>
                <a:satOff val="5406"/>
                <a:lumOff val="3244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530984"/>
              <a:satOff val="5406"/>
              <a:lumOff val="3244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200" kern="1200" baseline="0" dirty="0"/>
        </a:p>
      </dsp:txBody>
      <dsp:txXfrm>
        <a:off x="508337" y="5102914"/>
        <a:ext cx="7396803" cy="600939"/>
      </dsp:txXfrm>
    </dsp:sp>
    <dsp:sp modelId="{21989F83-A471-4F6C-A92F-F48CA5DE471A}">
      <dsp:nvSpPr>
        <dsp:cNvPr id="0" name=""/>
        <dsp:cNvSpPr/>
      </dsp:nvSpPr>
      <dsp:spPr>
        <a:xfrm>
          <a:off x="27180" y="505356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DCD77E-066F-4BEE-B277-015FDF390319}" type="datetimeFigureOut">
              <a:rPr lang="ru-RU"/>
              <a:pPr>
                <a:defRPr/>
              </a:pPr>
              <a:t>26.08.2019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2763"/>
            <a:ext cx="533527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F8D50-618E-4D1F-B170-1BA30CB7D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9260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9A23F-63F4-4F69-908D-8C54D27CE196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53890-9D32-47C4-9A37-A945A7750EA6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9FD22-7767-4371-862C-3555BE8AC075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EE69-509D-402C-8D97-F13A6CF293D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D8F8-8151-4734-8CD1-34D1EA590C7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2F-C5D6-417E-857B-1CA783D8551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D25-9DED-4297-8B83-92B0B76848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8B7-A413-4FC2-9B6B-52533DFAA6F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A32-585E-419A-9D8B-6EFC62226C0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3EB-8DB2-4E90-A4EC-B59EB231A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98-1B23-41AB-9558-9710F4EB01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0F7-A5E6-4E23-873F-0DE72E70A7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BDA-1835-4491-A2B9-7724BED7656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423-0D69-4047-A7A1-057B0D973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36B3-124C-4264-9783-28CC55ACCA5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3A508-2951-4BBE-8534-2D1912DFC6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5" r:id="rId2"/>
    <p:sldLayoutId id="2147484437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38" r:id="rId9"/>
    <p:sldLayoutId id="2147484429" r:id="rId10"/>
    <p:sldLayoutId id="2147484428" r:id="rId11"/>
    <p:sldLayoutId id="2147484439" r:id="rId12"/>
    <p:sldLayoutId id="2147484440" r:id="rId13"/>
    <p:sldLayoutId id="2147484427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4786346" cy="1928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ДЛЯ ГРАЖДАН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1844675"/>
            <a:ext cx="1633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989138"/>
            <a:ext cx="223361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4437112"/>
            <a:ext cx="6552728" cy="1656184"/>
          </a:xfrm>
          <a:prstGeom prst="rect">
            <a:avLst/>
          </a:prstGeom>
          <a:gradFill>
            <a:gsLst>
              <a:gs pos="60000">
                <a:schemeClr val="bg2">
                  <a:lumMod val="9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соответствии с решением Совета депутатов Лотошинского муниципального района Московской области от 27.06.2019 №575/55 «Об исполнении бюджета Лотошинского муниципального района Московской области за 2018»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467368"/>
          </a:xfrm>
        </p:spPr>
        <p:txBody>
          <a:bodyPr/>
          <a:lstStyle/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расходов (увеличению) по социально значимым и приоритетным для округа направлениям, в том числе за счет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оптимизации неэффективных расходов;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объемов безвозмездных поступлений из бюджета Московской области и других поступлений.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Основные приоритеты расходов бюджета Лотошинского муниципального района в 2018 - 2020 годах 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Значительный объем бюджетных средств был направлен на решение вопросов финансового обеспечения расходов по приоритетным для района направлениям.</a:t>
            </a:r>
          </a:p>
          <a:p>
            <a:pPr indent="457200" algn="just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indent="45720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Информация от оценке налоговых льгот (налоговых расходов), предоставляемых в соответствии с решениями, принятыми органами местного самоуправления Московской области за 2018 год</a:t>
            </a:r>
            <a:endParaRPr lang="ru-RU" sz="1600" dirty="0" smtClean="0">
              <a:solidFill>
                <a:srgbClr val="7030A0"/>
              </a:solidFill>
            </a:endParaRPr>
          </a:p>
          <a:p>
            <a:pPr indent="457200" algn="just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2018 году решениями Совета депутатов Лотошинского муниципального района льготы по налоговым платежам налогоплательщикам – организациям и налогоплательщикам -физическим лицам не предоставлялись.</a:t>
            </a:r>
          </a:p>
          <a:p>
            <a:pPr indent="457200" algn="just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Изменения в решение Совета депутатов Лотошинского муниципального района от 25.12.2017 №405/43 «О бюджете Лотошинского муниципального района Московской области на 2018 год и на плановый период 2019 и 2020 годов»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3"/>
          <a:ext cx="8229698" cy="4522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850"/>
                <a:gridCol w="1043063"/>
                <a:gridCol w="1357322"/>
                <a:gridCol w="1214446"/>
                <a:gridCol w="1218728"/>
                <a:gridCol w="1067289"/>
              </a:tblGrid>
              <a:tr h="6464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Решения Совета  депутатов Лотошинского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В том числе налоговые и неналоговые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Профицит</a:t>
                      </a:r>
                      <a:r>
                        <a:rPr lang="ru-RU" sz="1200" dirty="0" smtClean="0"/>
                        <a:t> (+) / Дефицит (-)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 дефицита</a:t>
                      </a:r>
                    </a:p>
                    <a:p>
                      <a:pPr algn="ctr"/>
                      <a:r>
                        <a:rPr lang="ru-RU" sz="1200" dirty="0" smtClean="0"/>
                        <a:t> (%)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Лотошинского муниципального района Московской области «О бюджете Лотошинского муниципального района Московской области на 2018 год и на плановый</a:t>
                      </a:r>
                      <a:r>
                        <a:rPr lang="ru-RU" sz="1200" baseline="0" dirty="0" smtClean="0"/>
                        <a:t> период 2019 и 2020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№405/43 от 25.12.2017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739 001,2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255 671,9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744 001, 2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Лотошинского муниципального района Московской области о внесении изменений в решение Совета депутатов Лотошинского муниципального района Московской области от 25.12.2017 №405/43 «О бюджете Лотошинского муниципального района Московской области на 2018 год и на плановый</a:t>
                      </a:r>
                      <a:r>
                        <a:rPr lang="ru-RU" sz="1200" baseline="0" dirty="0" smtClean="0"/>
                        <a:t> период 2019 и 2020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№424/44 от 22.02.2018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733 618,4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256 440,9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736 618,4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- 3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№439/45 от 19.04.2018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752 147,2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268 239,1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755 147,2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- 3 000,0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№454/46 от 14.06.2018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857 153,0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275 835,8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860 153,0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- 3 000,0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№468/47 от 22.08.2018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879 416,1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277 857,9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897 416,1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- 18 000,0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№475/48 от 11.10.2018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887 054,8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280 489,2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905 054,8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- 18 000,0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№508/50 от 20.12.2018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884 834,0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271 500,4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887 834,0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- 3 000,0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характеристики  исполнения бюджета Лотошинского муниципального района за 2018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714487"/>
          <a:ext cx="8329642" cy="428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3"/>
                <a:gridCol w="1428760"/>
                <a:gridCol w="1357322"/>
                <a:gridCol w="1400157"/>
              </a:tblGrid>
              <a:tr h="85985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Наименование</a:t>
                      </a:r>
                      <a:r>
                        <a:rPr lang="ru-RU" sz="1600" b="0" baseline="0" dirty="0" smtClean="0"/>
                        <a:t> показателя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2017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Уточнённый  план 2018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2018 года</a:t>
                      </a:r>
                    </a:p>
                  </a:txBody>
                  <a:tcPr/>
                </a:tc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доходов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760 822,2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884 834,0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820 923,0</a:t>
                      </a:r>
                      <a:endParaRPr lang="ru-RU" sz="1600" dirty="0"/>
                    </a:p>
                  </a:txBody>
                  <a:tcPr/>
                </a:tc>
              </a:tr>
              <a:tr h="3243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107,9</a:t>
                      </a:r>
                      <a:endParaRPr lang="ru-RU" sz="1600" dirty="0"/>
                    </a:p>
                  </a:txBody>
                  <a:tcPr/>
                </a:tc>
              </a:tr>
              <a:tr h="3503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них: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76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249 342,4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271 500,4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270 701,6</a:t>
                      </a:r>
                      <a:endParaRPr lang="ru-RU" sz="1600" dirty="0"/>
                    </a:p>
                  </a:txBody>
                  <a:tcPr/>
                </a:tc>
              </a:tr>
              <a:tr h="3503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безвозмездные поступления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511 479,8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613 333,6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550 221,4</a:t>
                      </a:r>
                      <a:endParaRPr lang="ru-RU" sz="1600" dirty="0"/>
                    </a:p>
                  </a:txBody>
                  <a:tcPr/>
                </a:tc>
              </a:tr>
              <a:tr h="342361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расходов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743 635,6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884 397,5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801 053,5</a:t>
                      </a:r>
                      <a:endParaRPr lang="ru-RU" sz="1600" dirty="0"/>
                    </a:p>
                  </a:txBody>
                  <a:tcPr/>
                </a:tc>
              </a:tr>
              <a:tr h="32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107,7</a:t>
                      </a:r>
                      <a:endParaRPr lang="ru-RU" sz="1600" dirty="0"/>
                    </a:p>
                  </a:txBody>
                  <a:tcPr/>
                </a:tc>
              </a:tr>
              <a:tr h="605082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Дефицит бюджета (-), </a:t>
                      </a:r>
                      <a:r>
                        <a:rPr lang="ru-RU" sz="1600" i="1" dirty="0" err="1" smtClean="0"/>
                        <a:t>профицит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бюджета</a:t>
                      </a:r>
                      <a:r>
                        <a:rPr lang="ru-RU" sz="1600" i="1" dirty="0" smtClean="0"/>
                        <a:t> (+)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17 186,6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-3 000,0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19 869,5</a:t>
                      </a:r>
                      <a:endParaRPr lang="ru-RU" sz="1600" dirty="0"/>
                    </a:p>
                  </a:txBody>
                  <a:tcPr/>
                </a:tc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Муниципальный долг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25 000,0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25 000,0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5602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857375" y="1655763"/>
          <a:ext cx="5592763" cy="4370387"/>
        </p:xfrm>
        <a:graphic>
          <a:graphicData uri="http://schemas.openxmlformats.org/presentationml/2006/ole">
            <p:oleObj spid="_x0000_s25606" name="Worksheet" r:id="rId4" imgW="6972401" imgH="5448330" progId="Excel.Shee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Структура доходов бюджета Лотошинского муниципального района 2018 года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58679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налоговых доходов бюджета Лотошинского муниципального района 2018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неналоговых доходов бюджета Лотошинского муниципального района 2018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и неналоговых доходов на душу населения Лотошинского муниципального района 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864488"/>
              </p:ext>
            </p:extLst>
          </p:nvPr>
        </p:nvGraphicFramePr>
        <p:xfrm>
          <a:off x="395534" y="1916830"/>
          <a:ext cx="8280921" cy="393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90"/>
                <a:gridCol w="1535864"/>
                <a:gridCol w="1584176"/>
                <a:gridCol w="1728191"/>
              </a:tblGrid>
              <a:tr h="7315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 год (исполнение)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(исполнение)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201 562,1</a:t>
                      </a:r>
                    </a:p>
                    <a:p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205 740,9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221 323,8</a:t>
                      </a:r>
                    </a:p>
                    <a:p>
                      <a:r>
                        <a:rPr lang="ru-RU" sz="1400" dirty="0" smtClean="0"/>
                        <a:t>109,8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47 780,3</a:t>
                      </a:r>
                    </a:p>
                    <a:p>
                      <a:r>
                        <a:rPr lang="ru-RU" sz="1400" dirty="0" smtClean="0"/>
                        <a:t>110,0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65 759,5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49 377,7</a:t>
                      </a:r>
                    </a:p>
                    <a:p>
                      <a:r>
                        <a:rPr lang="ru-RU" sz="1400" dirty="0" smtClean="0"/>
                        <a:t>103,3</a:t>
                      </a:r>
                      <a:endParaRPr lang="ru-RU" sz="1400" dirty="0"/>
                    </a:p>
                  </a:txBody>
                  <a:tcPr/>
                </a:tc>
              </a:tr>
              <a:tr h="68579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Безвозмездные поступления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 роста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511 479,8</a:t>
                      </a:r>
                    </a:p>
                    <a:p>
                      <a:r>
                        <a:rPr lang="ru-RU" sz="1400" smtClean="0"/>
                        <a:t>131,9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613 333,6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550 221,4</a:t>
                      </a:r>
                    </a:p>
                    <a:p>
                      <a:r>
                        <a:rPr lang="ru-RU" sz="1400" dirty="0" smtClean="0"/>
                        <a:t>107,6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760 822,2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884 834,0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820 923,0</a:t>
                      </a:r>
                      <a:endParaRPr lang="ru-RU" sz="1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16 427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16 169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16 126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46 315,3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54 724,1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50 906,8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безвозмездных поступлений от других бюджетов бюджетной системы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Динамика расходов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9698" name="Содержимое 10"/>
          <p:cNvGraphicFramePr>
            <a:graphicFrameLocks noGrp="1"/>
          </p:cNvGraphicFramePr>
          <p:nvPr>
            <p:ph idx="1"/>
          </p:nvPr>
        </p:nvGraphicFramePr>
        <p:xfrm>
          <a:off x="935038" y="2046288"/>
          <a:ext cx="7105650" cy="4116387"/>
        </p:xfrm>
        <a:graphic>
          <a:graphicData uri="http://schemas.openxmlformats.org/presentationml/2006/ole">
            <p:oleObj spid="_x0000_s29702" name="Worksheet" r:id="rId4" imgW="6934205" imgH="4015656" progId="Excel.Shee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6143636" y="6072206"/>
            <a:ext cx="141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тыс. рублей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Уважаемые граждане, жители Лотошинского муниципального района!</a:t>
            </a:r>
            <a:endParaRPr lang="ru-RU" sz="2800" dirty="0" smtClean="0">
              <a:solidFill>
                <a:srgbClr val="7030A0"/>
              </a:solidFill>
            </a:endParaRP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Вашему вниманию представляется отчет об исполнении бюджета Лотошинского муниципального района Московской области за 2018 год, подготовленный финансово-экономическим управлением администрации Лотошинского муниципального района Московской области в доступной форме для широкого круга заинтересованных пользователей.</a:t>
            </a:r>
          </a:p>
          <a:p>
            <a:pPr indent="45000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Представленный Бюджет для граждан разработан в целях ознакомления граждан с фактическими показателями развития экономики Лотошинского муниципального района Московской области, исполнением основных показателей бюджета Лотошинского муниципального района, с основными направлениями расходования средств бюджета Лотошинского муниципального района, достигнутыми результатами использования бюджетных ассигнований, направленных на реализацию муниципальных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857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расходов бюджета Лотошинского муниципального района 2018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1"/>
          <a:ext cx="8229600" cy="46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63" y="549275"/>
            <a:ext cx="7273925" cy="5080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 расходах с учётом интересов целевых групп пользователей за 2018 год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797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714752"/>
            <a:ext cx="1071570" cy="11619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196975"/>
            <a:ext cx="6430981" cy="1089017"/>
          </a:xfrm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жилого помещения и коммунальных услуг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соответствии с муниципальной программой «Социальная защита населения Лотошинского муниципального района на 2018-2022 годы» от 21.06.2017 №973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План 2018 года 24 669,0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Исполнено в 2018 году 22 312,5 тыс. руб.или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90,55%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14752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Компенсация родительской платы за присмотр и уход за детьми, осваивающими образовательные программы дошкольного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в соответствии с муниципальной программой «Развитие образования в Лотошинском муниципальном районе Московской области на 2018-2022 годы» от 21.06.2017 №975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 2018 года 5 382,0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Исполнено в 2018 году 3 307,3 тыс. руб.или 61,3%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143512"/>
            <a:ext cx="68580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Частичная компенсация арендной платы по договору аренды (найма) жилья медицинским работникам ГБУЗ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ЛЦРБ в соответствии с решением Совета депутатов Лотошинского муниципального района Московской области от 18.07.2016 №208/25 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 2018 года 170,0 тыс. руб.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Исполнено в 2018 году 144,0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руб. или 96,5%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142398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7"/>
            <a:ext cx="10989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28868"/>
            <a:ext cx="1071570" cy="106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28794" y="228599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Выплата муниципальной стипендии студентам, обучающимся по целевому набору в государственных учреждениях высшего профессионального образования, осуществляющих подготовку кадров в сфере здравоохранения, на основании решений Совета депутатов Лотошинского муниципального района Московской области от 26.10.2017 №375/41 и от15.11.2018 №486/49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План 2018 года 170,0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Исполнено в 2018 году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164,0 тыс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руб.или 96,7%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Лотошинского муниципального района 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85729" y="1500174"/>
          <a:ext cx="8758271" cy="518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9"/>
                <a:gridCol w="3571900"/>
                <a:gridCol w="1071570"/>
                <a:gridCol w="1143008"/>
                <a:gridCol w="2543164"/>
              </a:tblGrid>
              <a:tr h="7885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проекта, срок ввода объекта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значения на 2018 год,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2018 год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29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кровли здания спортивного зала, гаража и мастерских МОУ "Лотошинская средняя общеобразовательная школа №1", Лотошинский м. р.,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г.п. Лотошино, срок ввода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1 782,0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1 782,0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 введён в эксплуатацию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72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пристройки к зданию МОУ «Лотошинская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щкола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№2», Лотошинский м.р.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г.п. Лотошино, срок ввода 2019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149 514,2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99 370,1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Выполнены ПИР, проведение СМР и оснащение объекта необходимым оборудованием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в общеобразовательных организациях,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расположенных в сельской местности условий для занятий физической культурой и спортом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«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Ушаковская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Лотошинский м.р., д. Ушаково, срок ввода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2 073,0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2 072,3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 введён в эксплуатацию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67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замена плитки парапета здания школы для МОУ "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Савостинская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школа", Лотошинский м.р.,  д. Савостино, срок ввода в эксплуатацию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172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отмостки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МОУ "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Ушаковская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школа", Лотошинский м.р.,,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 Ушаково, срок ввода в эксплуатацию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1 894,6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1 894,6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00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Приобретение и установка пластиковых стеклопакетов для МДОУ "Детский сад </a:t>
                      </a:r>
                      <a:r>
                        <a:rPr kumimoji="0" lang="ru-RU" sz="1000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общеразвивающего</a:t>
                      </a: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вида № 6 "Дубок", Лотошинский м.р., пос. Кировский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651,2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651,2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32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Приобретение и установка пластиковых стеклопакетов для МАДОУ Центр развития ребенка "Детский сад № 15 "Мечта", Лотошинский м.р.,  г.п. Лотошино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297,0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Лотошинского муниципального района 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758271" cy="482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9"/>
                <a:gridCol w="3646398"/>
                <a:gridCol w="1140408"/>
                <a:gridCol w="1126248"/>
                <a:gridCol w="2416588"/>
              </a:tblGrid>
              <a:tr h="7511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проекта, срок ввода объекта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значения на 2018 год,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2018 год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29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кровли МУ «Лотошинская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детская школа искусств», Лотошинский м.р., г.п. Лотошино, срок ввода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3 465,0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3 465,0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техническое переоснащение  учреждений физической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культуры, Лотошинский м.р., г.п. Лотошино,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«Стадион п. Лотошино», срок ввода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6 645,2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6 645,2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Подготовлены документы для регистрации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4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и монтаж дверного блока МУ «Лотошинская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детская школа искусств», Лотошинский м.р., г.п. Лотошино, срок ввода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73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ремонту потолков в помещении детской библиотеки,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г.п. Лотошино МКУК «ЦБС»,  срок выполнения работ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363,1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363,1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замене оконных блоков,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г.п. Лотошино МКУК «ЦБС»,  срок выполнения работ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ремонту 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отмостки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входной зоны здания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г.п. Лотошино МКУК «ЛИКМ»,  срок выполнения работ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 в полном объёме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устройству козырька на 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здании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г.п. Лотошино МКУК «ЛИКМ»,  срок выполнения работ 2018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FF0000"/>
                </a:solidFill>
              </a:rPr>
              <a:t> муниципальной программы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Развитие образования в Лотошинском муниципальном             378 022,5(47,2%)                                      районе на 2018-2022 годы</a:t>
            </a:r>
          </a:p>
        </p:txBody>
      </p:sp>
      <p:pic>
        <p:nvPicPr>
          <p:cNvPr id="34820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Культура Лотошинского муниципального                                      </a:t>
            </a:r>
            <a:r>
              <a:rPr lang="ru-RU" sz="1600" dirty="0" smtClean="0">
                <a:latin typeface="+mn-lt"/>
                <a:cs typeface="+mn-cs"/>
              </a:rPr>
              <a:t>57 114,4(7,2%) 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pic>
        <p:nvPicPr>
          <p:cNvPr id="34822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Спорт Лотошинского муниципального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55 005,5(6,9%)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  </a:t>
            </a:r>
          </a:p>
        </p:txBody>
      </p:sp>
      <p:pic>
        <p:nvPicPr>
          <p:cNvPr id="34824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Предпринимательство Лотошинского муниципального             </a:t>
            </a:r>
            <a:r>
              <a:rPr lang="ru-RU" sz="1600" dirty="0" smtClean="0">
                <a:latin typeface="+mn-lt"/>
                <a:cs typeface="+mn-cs"/>
              </a:rPr>
              <a:t>4 245,8 (0,5%)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  </a:t>
            </a:r>
          </a:p>
        </p:txBody>
      </p:sp>
      <p:pic>
        <p:nvPicPr>
          <p:cNvPr id="34826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Муниципальное управление Лотошинского                                  </a:t>
            </a:r>
            <a:r>
              <a:rPr lang="ru-RU" sz="1600" dirty="0" smtClean="0">
                <a:latin typeface="+mn-lt"/>
                <a:cs typeface="+mn-cs"/>
              </a:rPr>
              <a:t>78 645,8(9,9</a:t>
            </a:r>
            <a:r>
              <a:rPr lang="ru-RU" sz="1600" dirty="0">
                <a:latin typeface="+mn-lt"/>
                <a:cs typeface="+mn-cs"/>
              </a:rPr>
              <a:t>%)                                     муниципального района на 2018-2022 годы</a:t>
            </a:r>
          </a:p>
        </p:txBody>
      </p:sp>
      <p:pic>
        <p:nvPicPr>
          <p:cNvPr id="34828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Развитие сельского хозяйства и сельских территорий                 </a:t>
            </a:r>
            <a:r>
              <a:rPr lang="ru-RU" sz="1600" dirty="0" smtClean="0">
                <a:latin typeface="+mn-lt"/>
                <a:cs typeface="+mn-cs"/>
              </a:rPr>
              <a:t>121 123,0 (15,2%)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2015-2020 годы</a:t>
            </a:r>
          </a:p>
        </p:txBody>
      </p:sp>
      <p:pic>
        <p:nvPicPr>
          <p:cNvPr id="34830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8888" y="5084763"/>
            <a:ext cx="7561262" cy="14398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в том числе на базе многофункционального центра предоставления             </a:t>
            </a:r>
            <a:r>
              <a:rPr lang="ru-RU" sz="1400" dirty="0" smtClean="0">
                <a:latin typeface="+mn-lt"/>
                <a:cs typeface="+mn-cs"/>
              </a:rPr>
              <a:t>15 275,0</a:t>
            </a:r>
            <a:r>
              <a:rPr lang="ru-RU" sz="1600" dirty="0" smtClean="0">
                <a:latin typeface="+mn-lt"/>
                <a:cs typeface="+mn-cs"/>
              </a:rPr>
              <a:t>(1,9%) 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4832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445125"/>
            <a:ext cx="10890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Развитие транспортной системы на территории Лотошинского    37 576,3 (4,7%)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850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Жилище Лотошинского муниципального                                   </a:t>
            </a:r>
            <a:r>
              <a:rPr lang="en-US" sz="1600" dirty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6 836,6 (0,9</a:t>
            </a:r>
            <a:r>
              <a:rPr lang="ru-RU" sz="1600" dirty="0">
                <a:latin typeface="+mn-lt"/>
                <a:cs typeface="+mn-cs"/>
              </a:rPr>
              <a:t>%)  района на 2018-2022 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5849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656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0213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99720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Прямоугольник 28"/>
          <p:cNvSpPr>
            <a:spLocks noChangeArrowheads="1"/>
          </p:cNvSpPr>
          <p:nvPr/>
        </p:nvSpPr>
        <p:spPr bwMode="auto">
          <a:xfrm>
            <a:off x="1285875" y="60213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Constantia" pitchFamily="18" charset="0"/>
              </a:rPr>
              <a:t>Социальная защита населения Лотошинского           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Constantia" pitchFamily="18" charset="0"/>
              </a:rPr>
              <a:t>27 446,9(3,5%)                                                  </a:t>
            </a:r>
            <a:r>
              <a:rPr lang="ru-RU" sz="1600" dirty="0">
                <a:solidFill>
                  <a:srgbClr val="000000"/>
                </a:solidFill>
                <a:latin typeface="Constantia" pitchFamily="18" charset="0"/>
              </a:rPr>
              <a:t>муниципального района на 2018-2022 годы </a:t>
            </a:r>
            <a:endParaRPr lang="ru-RU" dirty="0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6013" y="3068638"/>
            <a:ext cx="8027987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Экология и природные ресурсы Лотошинского                                    </a:t>
            </a:r>
            <a:r>
              <a:rPr lang="ru-RU" sz="1600" dirty="0" smtClean="0">
                <a:latin typeface="+mn-lt"/>
                <a:cs typeface="+mn-cs"/>
              </a:rPr>
              <a:t>814,7 </a:t>
            </a:r>
            <a:r>
              <a:rPr lang="ru-RU" sz="1600" dirty="0">
                <a:latin typeface="+mn-lt"/>
                <a:cs typeface="+mn-cs"/>
              </a:rPr>
              <a:t>(0,1%)                   муниципального района на 2018-2022 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350" y="1857375"/>
            <a:ext cx="7561263" cy="1211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для повышения качества муниципального управления                   </a:t>
            </a:r>
            <a:r>
              <a:rPr lang="ru-RU" sz="1600" dirty="0" smtClean="0">
                <a:latin typeface="+mn-lt"/>
                <a:cs typeface="+mn-cs"/>
              </a:rPr>
              <a:t>2 432,3 (0,3%)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в Лотошинском муниципальном районе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6013" y="3789363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Безопасность Лотошинского муниципального района                       </a:t>
            </a:r>
            <a:r>
              <a:rPr lang="ru-RU" sz="1600" dirty="0" smtClean="0">
                <a:latin typeface="+mn-lt"/>
                <a:cs typeface="+mn-cs"/>
              </a:rPr>
              <a:t>5 443,1 (0,7%)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2018-2022 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0663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Газификация населенных пунктов Лотошинского                                 0,0           муниципального района на 2018-2022 годы</a:t>
            </a:r>
          </a:p>
        </p:txBody>
      </p:sp>
      <p:pic>
        <p:nvPicPr>
          <p:cNvPr id="35859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060575"/>
            <a:ext cx="863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716338"/>
            <a:ext cx="7191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66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913" y="1857375"/>
            <a:ext cx="7785100" cy="9953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</a:t>
            </a:r>
            <a:r>
              <a:rPr lang="ru-RU" sz="1600" dirty="0" err="1">
                <a:latin typeface="+mn-lt"/>
                <a:cs typeface="+mn-cs"/>
              </a:rPr>
              <a:t>энергоэффективности</a:t>
            </a:r>
            <a:r>
              <a:rPr lang="ru-RU" sz="1600" dirty="0">
                <a:latin typeface="+mn-lt"/>
                <a:cs typeface="+mn-cs"/>
              </a:rPr>
              <a:t> Лотошинского муниципального               </a:t>
            </a:r>
            <a:r>
              <a:rPr lang="ru-RU" sz="1600" dirty="0" smtClean="0">
                <a:latin typeface="+mn-lt"/>
                <a:cs typeface="+mn-cs"/>
              </a:rPr>
              <a:t>1 575,4(0,2%)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913" y="2928934"/>
            <a:ext cx="7704137" cy="714379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Формирование современной городской среды Лотошинского        </a:t>
            </a:r>
            <a:r>
              <a:rPr lang="ru-RU" sz="1600" dirty="0" smtClean="0">
                <a:latin typeface="+mn-lt"/>
                <a:cs typeface="+mn-cs"/>
              </a:rPr>
              <a:t>3 406,0 (0,4%)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муниципального района на 2018-2022 годы</a:t>
            </a:r>
          </a:p>
        </p:txBody>
      </p:sp>
      <p:pic>
        <p:nvPicPr>
          <p:cNvPr id="36873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9350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6013" y="1196975"/>
            <a:ext cx="7632700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Градостроительная деятельность на территории                             </a:t>
            </a:r>
            <a:r>
              <a:rPr lang="ru-RU" sz="1600" dirty="0" smtClean="0">
                <a:latin typeface="+mn-lt"/>
                <a:cs typeface="+mn-cs"/>
              </a:rPr>
              <a:t>2 575,9(0,3%)          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2018-2022 годы</a:t>
            </a:r>
          </a:p>
        </p:txBody>
      </p:sp>
      <p:pic>
        <p:nvPicPr>
          <p:cNvPr id="36875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28934"/>
            <a:ext cx="9350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428596" y="3643315"/>
            <a:ext cx="8501122" cy="8572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ИТОГО: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Программные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 794 539,2 (99,2%)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6878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357826"/>
            <a:ext cx="13779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467544" y="4437112"/>
            <a:ext cx="8278813" cy="86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   	  6 514,3 (0,8%)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357826"/>
            <a:ext cx="671517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ВСЕГО  расходы Лотошинского</a:t>
            </a:r>
            <a:endParaRPr lang="ru-RU" dirty="0" smtClean="0">
              <a:solidFill>
                <a:srgbClr val="C0000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муниципального района             			801 053,5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218900"/>
          <a:ext cx="8786906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029"/>
                <a:gridCol w="632657"/>
                <a:gridCol w="843543"/>
                <a:gridCol w="773247"/>
                <a:gridCol w="1054430"/>
              </a:tblGrid>
              <a:tr h="39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989">
                <a:tc gridSpan="5">
                  <a:txBody>
                    <a:bodyPr/>
                    <a:lstStyle/>
                    <a:p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 в Лотошинском муниципальном районе Московской области на 2018 - 2022 годы</a:t>
                      </a:r>
                      <a:endParaRPr kumimoji="0" lang="ru-RU" sz="12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89">
                <a:tc gridSpan="5">
                  <a:txBody>
                    <a:bodyPr/>
                    <a:lstStyle/>
                    <a:p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 «Дошкольное образование»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8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 (на конец года)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98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численности детей в возрасте от 1,5 до 3 лет, осваивающих образовательные программы дошкольного образования, к сумме численности детей в возрасте от 1,5 до 3 лет, осваивающих образовательные программы дошкольного образования, и численности детей в возрасте от 1,5 до 3 лет, состоящих на учёте для предоставления места в дошкольном образовательном учреждении с предпочтительной датой приема в текущем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28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и руководящих работников государственных (муниципальных) дошкольных образовательных организаций,  прошедших в течение последних 3-х лет повышение квалификации или профессиональную переподготовку,  в общей численности педагогических и руководящих работников дошкольных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88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организаций дошкольного образования, подключенных к сети Интернет на скорости не менее 2 Мбит/с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бюджетников - отношение средней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4991"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Ясли-детям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и развитие ясельных групп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4991">
                <a:tc gridSpan="5"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 «Общее образование»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815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815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обучающихся, занимающихся в первую смену, в общей численности обучающихся общеобразовательных организаций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93,04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84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обучающихся во вторую смену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499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новых мест в общеобразовательных организациях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Завершение СМР в 2019 году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052735"/>
          <a:ext cx="8786906" cy="514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029"/>
                <a:gridCol w="632657"/>
                <a:gridCol w="843543"/>
                <a:gridCol w="773247"/>
                <a:gridCol w="1054430"/>
              </a:tblGrid>
              <a:tr h="545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474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Зарплата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бюджетников - отношение средней заработной платы педагогических работников общеобразовательных организаций общего образования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575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Современное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школой - Качество школьного образования </a:t>
                      </a:r>
                      <a:b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(соответствие стандарту качества управления общеобразовательными  организациями)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71,43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85,71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575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 «Дополнительное образование, воспитание и психолого-социальное сопровождение детей»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бюджетников -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100,43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17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95,14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7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в возрасте от 5 до 18 лет, обучающихся по дополнительным образовательным программам в сфере образования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66,12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в возрасте от 5 до 18 лет, обучающихся по дополнительным образовательным программам в сфере культуры и спорта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29,02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1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(от 5 до 18 лет), охваченных дополнительным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общеразвивающими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программами технической и естественнонаучной направленности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70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детей, привлекаемых к участию в творческих мероприятиях, от общего числа детей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детей, привлекаемых к участию в творческих мероприятиях в сфере образования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968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детей, привлекаемых к участию в творческих мероприятиях в сфере культуры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684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9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652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 «Создание условий для реализации муниципальной программы»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9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систем образования в Московской области, в которых внедрены инструменты управления по результатам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127831"/>
          <a:ext cx="8644029" cy="502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152"/>
                <a:gridCol w="632657"/>
                <a:gridCol w="843543"/>
                <a:gridCol w="773247"/>
                <a:gridCol w="1054430"/>
              </a:tblGrid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035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"Культура Лотошинского муниципального района на 2018-2022 годы"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4397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Библиотечное обслуживание населения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роста числа пользователей библиотек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3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библиотек Лотошинского муниципального района (на 1 жителя в год)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Посещений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жителя в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3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 Лотошинского муниципального района, приведенных в соответствие с Требованиями с условиями деятельности библиотек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3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библиотек Лотошинского муниципального района по отношению к уровню 2010 год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88,35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5986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Обеспечение доступности предоставления услуг в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учреждениях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культурно–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досуговых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по отношению к базовому году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7,2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542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Организация доступа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музейным фондам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количества выставочных проектов, относительно уровня 2012 года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7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 количества посетителей муниципальных музеев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7689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4. Развитие парка культуры и отдыха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числа посетителей парков культуры и отдыха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благоустроенных парков культуры и отдыха на территории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4036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5. Создание условий для реализации муниципальной   программы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15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бюджетников - 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Значительная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низкооплачиваемых должностей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с 01.01.2018 г. по 31.12.2018г.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31 595,36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32 140,42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indent="450000" algn="just">
              <a:buNone/>
            </a:pPr>
            <a:endParaRPr lang="ru-RU" sz="2000" dirty="0" smtClean="0"/>
          </a:p>
          <a:p>
            <a:pPr indent="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программ Лотошинского муниципального района в 2018 году.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Проведение публичных слушаний по отчету об исполнении бюджета Лотошинского муниципального района Московской области за 2018 год подтверждает реализацию принципов открытости и прозрачности управления финансами в нашем муниципальном образовании. 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 2018 году была проведена работа по мобилизации всех имеющихся ресурсов, оптимизации неэффективных расходов, разумному использованию имеющихся средств бюджета Лотошинского муниципального района Московской области.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 в Лотошинском муниципальном районе.</a:t>
            </a:r>
          </a:p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endParaRPr lang="ru-RU" sz="245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8575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428608"/>
          <a:ext cx="8572591" cy="630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/>
                <a:gridCol w="632657"/>
                <a:gridCol w="843543"/>
                <a:gridCol w="773247"/>
                <a:gridCol w="1054430"/>
              </a:tblGrid>
              <a:tr h="614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среднемесячной заработной платы работников муниципальных учреждений в сфере культуры за 2018 год к среднемесячной заработной плате указанной категории работников за 2017 год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с 01.09.2018 г. по 31.12.2018г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36 334,67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37 377,88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073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среднемесячной заработной платы работников муниципальных учреждений в сфере культуры за период с 01.09.2018 по 31.12.2018 года к среднемесячной заработной плате указанной категории работников, определенный исходя из условий оплаты труда работников муниципальных учреждений на 2018 год до 01.09.2018 года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Значительная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низкооплачиваемых должностей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 Лотошинского муниципального района на 2018-2022 годы</a:t>
                      </a:r>
                      <a:endParaRPr kumimoji="0" lang="ru-RU" sz="12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Подпрограмма 1. Развитие физической культуры и массового спорта в Лотошинском муниципальном районе 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7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Молодёжь Лотошинского муниципального района. 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3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молодых граждан, принимающих участие в мероприятиях, направленных на поддержку талантливой молодежи, молодежных социально значимых инициатив и предпринимательства, к общему числу молодых граждан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3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специалистов, работающих в сфере молодежной политики, принявших участие в мероприятиях по обучению, переобучению, повышению квалификации и обмену опытом, к общему числу специалистов, занятых в сфере работы с молодежью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Обеспечивающая подпрограмма.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денежным содержанием сотрудников, материально-техническое обеспечение деятельности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27 062,82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Лотошинского муниципального района на 2018-2022 годы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  «Создание условий для устойчивого экономического развития»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созданных рабочих мест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рублей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«Развитие конкуренции на территории Лотошинского муниципального района»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несостоявшихся торгов от общего количества объявленных торгов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83,22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068724"/>
          <a:ext cx="857259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/>
                <a:gridCol w="632657"/>
                <a:gridCol w="843543"/>
                <a:gridCol w="773247"/>
                <a:gridCol w="1054430"/>
              </a:tblGrid>
              <a:tr h="395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509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«Развитие малого и среднего предпринимательства в Лотошинском муниципальном районе»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 большого региона - Прирост количества субъектов малого и среднего предпринимательства на 10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малых и средних предприятий на 1 тысячу жителей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8959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4. «Развитие потребительского рынка и услуг на территории Лотошинского муниципального района»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Чистое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кладбище - Доля кладбищ, соответствующих требованиям Порядка деятельности общественных кладбищ и крематориев на территории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документации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Цивилизованная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торговля - Эффективность работы органов местного самоуправления по организации торговой деятельности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8333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«Муниципальное управление» Лотошинского муниципального района на 2018-2022 годы</a:t>
                      </a:r>
                      <a:endParaRPr kumimoji="0" lang="ru-RU" sz="12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8333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1.  Управление муниципальными финансами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≥90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доходов - Снижение  задолженности в  бюджет: налоговой, неналоговой (в части налоговой задолженности)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Процедура списания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безнадеж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 Приглашаем к регистрации/перерегистрации новых юридических и физических лиц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4323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Управление муниципальным имуществом и земельными ресурсами Лотошинского муниципального района.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квартир для детей - сирот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Собираемость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арендной платы за муниципальное имущество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Собираемость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арендной платы за земельные участки, государственная собственность на которые не разграничена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002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Развитие архивного дела в Лотошинском муниципальном районе 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30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36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785795"/>
          <a:ext cx="8572591" cy="605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/>
                <a:gridCol w="632657"/>
                <a:gridCol w="843543"/>
                <a:gridCol w="773247"/>
                <a:gridCol w="1054430"/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830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Развитие муниципальной службы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3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соответствия муниципальных правовых актов  федеральному законодательству и законодательству Московской области.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профессионального уровня муниципальных служащих.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463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5. Развитие системы информирования населения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Житель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хочет знать - Информирование населения через СМИ и социальные сети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209,56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71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6. Создание условий для реализации муниципальной программы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 района на содержание работников органов местного самоуправления Лотошинского муниципального района, в расчёте на одного жителя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95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7. Обеспечение инфраструктуры органов местного самоуправления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нештатных ситуаций, возникающих по причине неудовлетворительного оказания услуги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8464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сельского хозяйства и сельских территорий Лотошинского муниципального района на 2015-2020 годы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Тонна; метрическая тонна (1000 кг)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Проводились мероприятия по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борьбе с лейкозом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05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Реализовано молока сельскохозяйственными предприятиями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Тонна; метрическая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33 797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выведены из севооборота яровые зерновые культуры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обрабатываемой пашни в общей площади пашни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должна работать - Вовлечение в оборот земель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сельхозназначения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оборот выбывших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сельско-хозяйственных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угодий за счет проведения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культуртехнических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 сельскохозяйственными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товаро-производителями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Гектар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инвестиций,  привлеченных в текущем году по реализуемым инвестиционным проектам АПК, находящимся  в единой автоматизированной системе мониторинга инвестиционных проектов Министерства инвестиций и инноваций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Миллион рублей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572591" cy="579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/>
                <a:gridCol w="632657"/>
                <a:gridCol w="843543"/>
                <a:gridCol w="773247"/>
                <a:gridCol w="1054430"/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Улучшить жилищные условия  граждан проживающих в сельской местности путем ввода  жилья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  молодых семей и молодых специалистов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планируемых к отлову безнадзорных животных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463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услуг»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77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Быстрые услуги - Доля заявителей МФЦ,ожидающих в очереди более 12,5 минут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Среднее время ожидания в очереди при обращении заявителя в МФЦ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71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на территории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36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1. «Пассажирский транспорт общего пользования»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маршрутов регулярных перевозок по регулируемым тарифам в общем количестве муниципальных маршрутов регулярных перевозок на конец года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Комфортный автобус-доля транспортных средств соответствующих стандарту (МК-5 лет,СК,БК-7 лет)от количества транспортных средств, работающих на мун.маршрутах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95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«Строительство и капитальный ремонт  автомобильных дорог общего пользования, дворовых территорий многоквартирных домов, проездов к дворовым территориям многоквартирных домов»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сообщения с административным центром Лотошинского муниципального района, в общей численности населения Лотошинского муниципального района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1254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«Содержание и текущий ремонт автомобильных дорог общего пользования Лотошинского муниципального района"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Ремонт сети автомобильных дорог общего пользования местного значения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86874" cy="574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412"/>
                <a:gridCol w="648471"/>
                <a:gridCol w="864628"/>
                <a:gridCol w="792576"/>
                <a:gridCol w="1080787"/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5263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«Обеспечение безопасности дорожного движения на улично-дорожной сети Лотошинского муниципального района"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Смертность от дорожно-транспортных происшествий, количество погибших на 100 тыс. населения (Социальный риск), количество погибших на 100 тыс. 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парковочных мест на парковках общего пользования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Плановое количество парковочных мест на парковках общего пользования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количество парковочных мест на парковках общего пользования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35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программы «Удобная парковка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ДТП- снижение смертности от ДТП: на дорогах Федерального значения На дорогах регионального значения На дорогах муниципального значения на частных дорогах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случая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каждой дороги свой хозяин- Доля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безхозяйных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дорог ,принятых в муниципальную собственность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Километр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66,01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Подъездные дороги не приняты на баланс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ГЛОНАСС-степень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внедрения и эффективность использования технологии на базе системы ГЛОНАСС с использованием РНИС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28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парковочных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машиномест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8462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информационно-коммуникационных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на 2018-2022 годы» за 2018 год 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0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доли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доли граждан, зарегистрированных в ЕСИА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- Доля муниципальных (государственных) услуг, по которым нарушены  регламентные сроки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Требовались доп. запросы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Удобные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-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65,28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Низкое значение в 1 полугодии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вовремя -  Доля жалоб, поступивших на портал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Обратная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связь - 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37,67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достаточный контроль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7" cy="588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07"/>
                <a:gridCol w="643199"/>
                <a:gridCol w="857599"/>
                <a:gridCol w="786132"/>
                <a:gridCol w="1072000"/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организаций в муниципальном образовании Московской обеспеченных современными аппаратно-программными комплексами со средствами криптографической защиты информации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природные ресурсы Лотошинского муниципального района на 2018-2022 годы.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экологическому воспитанию и просвещению 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3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выявленных и ликвидированных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лесоторфяных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пожаров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6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Очистка леса от бытового мусора и захламления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Гектар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0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ликвидированных несанкционированных свалок, в общем числе выявленных несанкционированных свалок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09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Лотошинского муниципального района Московской области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09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Профилактика преступлений и иных правонарушений на территории Лотошинского муниципального района</a:t>
                      </a:r>
                      <a:endParaRPr lang="ru-RU" sz="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количества выявленных административных правонарушений при содействии членов народных дружин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доли несовершеннолетних в общем числе лиц, совершивших преступления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 социальной сферы, мест с массовым пребыванием людей и коммерческих объектов, оборудованных системами видеонаблюдения и подключенных к системе «Безопасный регион», в общем числе таковых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объект на реконструкции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числа лиц, состоящих на диспансерном учете с диагнозом «Употребление наркотиков с вредными последствиями» (не менее 2% ежегодно).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выявлено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числа лиц (школьников и студентов), охваченных профилактическими медицинскими осмотрами с целью раннего выявления незаконного потребления наркотических средств и психотропных веществ (не менее 7% ежегодно).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 - Безопасность проживания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обеспеченность помещениями для работы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0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обеспеченности помещениями для работы участковых уполномоченных полиции в муниципальных образованиях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народных дружинников на 10 тысяч 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на 10 000 населения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06" y="928670"/>
          <a:ext cx="8929750" cy="576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24"/>
                <a:gridCol w="659016"/>
                <a:gridCol w="878687"/>
                <a:gridCol w="805462"/>
                <a:gridCol w="1098361"/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01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количества мероприятий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 количества преступлений, совершенных на территории муниципального образования, не менее чем на 5 %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10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 Снижение рисков и смягчение последствий чрезвычайных ситуаций природного и техногенного характера в Лотошинском муниципальном районе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1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5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 органом местного самоуправления Московской области обеспечения безопасности людей на воде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34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8053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Развитие и совершенствование систем оповещения и информирования населения Лотошинского муниципального района Московской области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4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количества населения муниципального образования Московской области, попадающего в зону действия системы централизованного оповещения и информирования при чрезвычайных ситуациях или угрозе их возникновения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8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площади территории муниципального образования Московской области покрытая комплексной системой «Безопасный город»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65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Обеспечение пожарной безопасности на территории Лотошинского муниципального района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42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степени пожарной защищенности муниципального образования Московской области, по отношению к базовому периоду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525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5. Обеспечение мероприятий гражданской обороны на территории Лотошинского  муниципального района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4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16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"Жилище" Лотошинского муниципального района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913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Обеспечение жильём молодых семей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89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молодых семей, улучшивших жилищные условия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913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Обеспечение жильём детей-сирот и детей, оставшихся без попечения родителей, а также лиц из их числа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06" y="928670"/>
          <a:ext cx="8929750" cy="537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24"/>
                <a:gridCol w="659016"/>
                <a:gridCol w="878687"/>
                <a:gridCol w="805462"/>
                <a:gridCol w="1098361"/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01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10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Обеспечение жильем отдельных категорий граждан, установленных федеральным законодательством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1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390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Развитие жилищного строительства.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семей, состоящих на учете в качестве нуждающихся в жилых помещениях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семей, получивших жилые помещения и улучшивших свои жилищные условия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Годовой объем ввода жилья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15,806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ввода в эксплуатацию жилья по стандартам эконом-класса в общем объеме вводимого жилья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ввода жилья по стандартам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эконом-класса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ввода в эксплуатацию индивидуального жилищного строительства в общем объеме вводимого жилья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9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 одного квадратного метра общей площади жилья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 одного квадратного метра общей площади жилья, относительно уровня 2012 года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78,73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25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жильем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лет, необходимых семье, состоящей из трех человек, для приобретения стандартной квартиры общей площадью 54 кв.м. с учетом среднего годового совокупного дохода семьи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введенной общей площади жилых домов по отношению к общей площади жилищного фонда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ввода индивидуального жилищного строительства, построенного населением за счет собственных и (или) кредитных средств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Тыс.кв.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15,806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5852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367"/>
                <a:gridCol w="669820"/>
                <a:gridCol w="893092"/>
                <a:gridCol w="818666"/>
                <a:gridCol w="1116367"/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01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Держим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стройки на контроле -  Количество объектов, находящихся на контроле Минстроя МО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73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Решаем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 обманутых дольщиков - Количество обманутых дольщиков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стройки (Подмосковья) - Количество проблемных объектов, по которым нарушены права участников долевого строительства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 средств у инвестора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Запрет на долгострой. Улучшение архитектурного облика (ликвидация долгостроев, самовольного строительства)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объектов, исключенных из перечня проблемных объектов в отчетном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87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пострадавших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граждан-соинвесторов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права которых обеспечены в отчетном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59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Лотошинского муниципального района Московской области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д.Вяхирево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д.Канищево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природным газом д.Калицино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233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населения Лотошинского муниципального района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«Доступная среда»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Доступность для инвалидов и других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 населения муниципальных  приоритетных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Составлена ДК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«Организация предоставления гражданам, имеющим место жительства в Лотошинском муниципальном районе,  субсидий на оплату жилого помещения и коммунальных услуг»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граждан, получивших субсидию, к численности населения Лотошинского муниципального района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семей/человек, получающих субсидии (семей/человек)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1234/ 2363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1118/1769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2807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для оказания медицинской помощи  и формирования здорового образа жизни населения Лотошинского муниципального района»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лиц (беременных женщин, кормящих матерей и детей в возрасте до 3-х лет), получающих социальную поддержку (питание), от общего количества обратившихся лиц данной категории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участковых врачей 1 врач-1 участок - Отсутствие (сокращение) дефицита врачей - привлечение/ стимулирование/жилье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Диспансеризация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Доля населения, прошедшего диспансеризацию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74,02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0919" y="620688"/>
          <a:ext cx="8893081" cy="606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407"/>
                <a:gridCol w="672448"/>
                <a:gridCol w="896597"/>
                <a:gridCol w="821880"/>
                <a:gridCol w="1120749"/>
              </a:tblGrid>
              <a:tr h="63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244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Градостроительная деятельность на территории Лотошинского муниципального района на 2018-2022 г.г.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30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утвержденной схемы территориального планирования Лотошинского муниципального района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утвержденных генеральных планов городских поселений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утвержденных генеральных планов сельских поселений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утвержденных правил землепользования и застройки городских поселений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утвержденных правил землепользования и застройки сельских поселений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961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Поддержание доли подготавливаемых документов в сфере градостроительной деятельности Лотошинского муниципального, разработанных без нарушений сроков реализации, установленных  законодательством Российской Федерации, постановлениями и распоряжениями Главы Лотошинского муниципального района Московской области и  распоряжениями губернатора Московской области. от общего  количества  разработанной  градостроительной документации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95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благоустроенных пешеходных улиц и общественных пространств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перенесены на 2019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приведённых в порядок городских территорий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32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развитие инженерной инфраструктуры и </a:t>
                      </a:r>
                      <a:r>
                        <a:rPr lang="ru-RU" sz="1200" b="1" i="0" u="none" strike="noStrik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Лотошинского муниципального района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534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«Чистая вода»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30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9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созданных и восстановленных ВЗУ, ВНС и станций водоподготовки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34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«Очистка сточных вод»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30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2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30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построенных, реконструированных, отремонтированных коллекторов (участков), КНС суммарной пропускной способностью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20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 для обеспечения качественными жилищно-коммунальными услугами»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30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 по устранению технологических нарушений (аварий, инцидентов) на коммунальных объектах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/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сумка, кошелек)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2018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715435" cy="563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09"/>
                <a:gridCol w="659016"/>
                <a:gridCol w="878687"/>
                <a:gridCol w="805462"/>
                <a:gridCol w="1098361"/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2018 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2018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4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ЖКХ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долгов - Задолженность за потребленные топливно-энергетические ресурсы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957,54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924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«Энергосбережение и повышение энергетической эффективности»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средств у управляющей компании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5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87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Бережливый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 - Оснащенность многоквартирных домов приборами учета ресурсов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80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среды» Лотошинского муниципального района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763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«Комфортная городская среда 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благоустроенных общественных территорий (в разрезе видов территорий), в том числе: - зоны отдыха; пешеходные зоны; набережные; - скверы; - площади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 архитектурно-планировочных концепций благоустройства общественных территорий,(Ед.)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установленных детских игровых площадок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обустроенными дворовыми территориями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30/19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30/19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площади асфальтового покрытия дворовых территорий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14 352,6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14 352,6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669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«Благоустройство территорий  Лотошинского муниципального района Московской области»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95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уровня износа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электросетевого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хозяйства систем наружного освещения с применением СИП и высокоэффективных светильников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61,59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61,59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 - Приведение к нормативному освещению улиц, проездов, набережных в городских и сельских поселениях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716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 для обеспечения комфортного проживания жителей»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отремонтированных подъездов МКД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МКД, в которых проведен капитальный ремонт в рамках региональной программы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многоквартирных домов, прошедших комплексный капитальный ремонт и соответствующих нормальному классу энергоэффективности и выше (А,В,C,D). 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Непрограммные расходы бюджета Лотошинского муниципального района 2018 года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8286808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функционирование Главы Лотошинского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 муниципального района – 2 759,5 тыс.руб.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type="body" sz="half" idx="3"/>
          </p:nvPr>
        </p:nvSpPr>
        <p:spPr>
          <a:xfrm>
            <a:off x="714348" y="2714620"/>
            <a:ext cx="8215369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функционирование контрольно-счетной палаты администрации Лотошинского муниципального района –  2 093,4 тыс. руб.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4348" y="2000240"/>
            <a:ext cx="821537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smtClean="0"/>
              <a:t>функционирование Совета депутатов Лотошинского муниципального района – 621,5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785786" y="3643314"/>
            <a:ext cx="8143932" cy="3571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обеспечение проведения выборов и референдумов – 942,1 тыс.руб.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14348" y="5072074"/>
            <a:ext cx="828680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dirty="0">
                <a:solidFill>
                  <a:schemeClr val="tx1"/>
                </a:solidFill>
              </a:rPr>
              <a:t>уплата членских взносов членами Совета муниципальных образований Московской области – </a:t>
            </a:r>
            <a:r>
              <a:rPr lang="ru-RU" dirty="0" smtClean="0">
                <a:solidFill>
                  <a:schemeClr val="tx1"/>
                </a:solidFill>
              </a:rPr>
              <a:t>13,8 </a:t>
            </a:r>
            <a:r>
              <a:rPr lang="ru-RU" dirty="0">
                <a:solidFill>
                  <a:schemeClr val="tx1"/>
                </a:solidFill>
              </a:rPr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714348" y="5786454"/>
            <a:ext cx="828680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оснащение  и укомплектование материального и инженерно-технического резерва для выполнения задач гражданской обороны– 50,0 </a:t>
            </a:r>
            <a:r>
              <a:rPr lang="ru-RU" dirty="0">
                <a:solidFill>
                  <a:schemeClr val="tx1"/>
                </a:solidFill>
              </a:rPr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14348" y="4255621"/>
            <a:ext cx="81439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  <a:cs typeface="+mn-cs"/>
              </a:rPr>
              <a:t>Составление  (изменение) списков  кандидатов в присяжные заседатели федеральных судов общей юрисдикции в РФ – 34,0 тыс. руб.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4800" b="1" i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Муниципальный</a:t>
            </a:r>
            <a:r>
              <a:rPr lang="ru-RU" sz="4800" b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 </a:t>
            </a:r>
            <a:r>
              <a:rPr lang="ru-RU" sz="48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434388" cy="4757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муниципального долга Лотошинского муниципального района 2014-2018 годов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488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6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Расходы на обслуживание муниципального долга 2014-2018 годов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Начальник Финансово-экономического управления администрации Лотошинского муниципального района Московской области</a:t>
            </a: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Анисимова  Валентина  Владимировна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212976"/>
            <a:ext cx="8280920" cy="3096344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время работы управления: </a:t>
            </a:r>
            <a:r>
              <a:rPr lang="ru-RU" sz="1800" dirty="0" smtClean="0">
                <a:solidFill>
                  <a:schemeClr val="bg1"/>
                </a:solidFill>
              </a:rPr>
              <a:t>Понедельник</a:t>
            </a:r>
            <a:r>
              <a:rPr lang="ru-RU" sz="1800" dirty="0" smtClean="0"/>
              <a:t> – Пятница</a:t>
            </a:r>
          </a:p>
          <a:p>
            <a:r>
              <a:rPr lang="ru-RU" sz="1800" dirty="0" smtClean="0"/>
              <a:t>с 8.00 -17.30</a:t>
            </a:r>
          </a:p>
          <a:p>
            <a:r>
              <a:rPr lang="ru-RU" sz="1800" dirty="0" smtClean="0"/>
              <a:t>обед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телефон 8 (49628) 707-69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solidFill>
                  <a:srgbClr val="00B050"/>
                </a:solidFill>
                <a:hlinkClick r:id="rId2"/>
              </a:rPr>
              <a:t>lot-finupr@yandex.ru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642942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бюджетам муниципальных образований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001156" y="785813"/>
            <a:ext cx="142844" cy="142857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929460" cy="35719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Нормативно-правовая база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6215092" cy="5500688"/>
          </a:xfrm>
        </p:spPr>
        <p:txBody>
          <a:bodyPr>
            <a:normAutofit fontScale="85000" lnSpcReduction="20000"/>
          </a:bodyPr>
          <a:lstStyle/>
          <a:p>
            <a:pPr marL="182880" indent="-93600">
              <a:buNone/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Бюджетный кодекс Российской Федерации;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06.10.2003 № 131-ФЗ ≪Об общих принципах организации местного самоуправления в Российской Федерации≫;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12.01.1996 № 7-ФЗ ≪О некоммерческих организациях≫;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03.11.2006 № 174-ФЗ ≪Об автономных учреждениях≫;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Закон Московской области от 19.09.2007 № 151/2007-ОЗ ≪О бюджетном процессе в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Устав Лотошинского муниципального района;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Совета депутатов Лотошинского муниципального района Московской области от 24.10.2014 № 9/2 ≪Об утверждении Положения о бюджетном процессе в Лотошинском муниципальном районе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Совета депутатов Лотошинского муниципального района Московской области от 27.06.2019 № 575/55 ≪Об исполнении бюджета Лотошинского муниципального района за 2018 год≫</a:t>
            </a:r>
            <a:endParaRPr lang="ru-RU" sz="21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57158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Выполнение основных показателей прогноза социально-экономического развития Лотошинского муниципального района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1357297"/>
          <a:ext cx="8929719" cy="53578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7656"/>
                <a:gridCol w="927154"/>
                <a:gridCol w="783246"/>
                <a:gridCol w="1231690"/>
                <a:gridCol w="1077729"/>
                <a:gridCol w="846787"/>
                <a:gridCol w="1077729"/>
                <a:gridCol w="1077728"/>
              </a:tblGrid>
              <a:tr h="64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2017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2017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2018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2018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562,0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1 054,5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1 187,4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1 336,0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28 335,7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29 488,6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32 310,0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32 863,0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1 215,6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1 264,0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1 367,0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+2,5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+6,8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2 260,3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2 272,0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2 368,2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2 388,1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471,2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</a:t>
                      </a:r>
                      <a:r>
                        <a:rPr lang="ru-RU" sz="1000" dirty="0" smtClean="0"/>
                        <a:t>на </a:t>
                      </a:r>
                      <a:r>
                        <a:rPr lang="ru-RU" sz="1000" dirty="0"/>
                        <a:t>конец  </a:t>
                      </a:r>
                      <a:r>
                        <a:rPr lang="ru-RU" sz="1000" dirty="0" smtClean="0"/>
                        <a:t>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16 427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16 344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16 169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задачи и приоритеты бюджетной политики Лотошинского муниципального района в 2018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2018 году в Лотошинском муниципальном районе была продолжена работа по повышению эффективности бюджетных расходов и достижению целевых показателей муниципальных программ Лотошинского муниципального района, обеспечению сбалансированности и устойчивости бюджетной системы Лотошинского муниципального района, повышению качества бюджетного планирования, развитию доходного потенциала округа, мобилизации дополнительных доходов в бюджет района.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Расходы бюджета Лотошинского муниципального района на трехлетний период 2018 – 2020 годов были сформированы в рамках 17-ти муниципальных программ, а также по </a:t>
            </a:r>
            <a:r>
              <a:rPr lang="ru-RU" sz="1600" dirty="0" err="1" smtClean="0">
                <a:solidFill>
                  <a:srgbClr val="7030A0"/>
                </a:solidFill>
              </a:rPr>
              <a:t>непрограммным</a:t>
            </a:r>
            <a:r>
              <a:rPr lang="ru-RU" sz="1600" dirty="0" smtClean="0">
                <a:solidFill>
                  <a:srgbClr val="7030A0"/>
                </a:solidFill>
              </a:rPr>
              <a:t> расходам бюджета.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течение 2018 года в решение Совета депутатов Лотошинского муниципального района от 25.12.2017 №405/43 «О бюджете Лотошинского муниципального района Московской области на 2018 год и на плановый период 2019 и 2020 годов» вносились изменения по уточнению: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основных параметров бюджета в части уточнения плановых назначений по налоговым и неналоговым доходам, которое обусловлено уточнением прогноза поступлений налоговых и неналоговых доходов главными администраторами доходов бюджета Лотошинского муниципального района с учетом текущей динамики поступлений;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5600</TotalTime>
  <Words>7623</Words>
  <Application>Microsoft Office PowerPoint</Application>
  <PresentationFormat>Экран (4:3)</PresentationFormat>
  <Paragraphs>1382</Paragraphs>
  <Slides>45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Поток</vt:lpstr>
      <vt:lpstr>Лист Microsoft Office Excel 97-2003</vt:lpstr>
      <vt:lpstr>Worksheet</vt:lpstr>
      <vt:lpstr>БЮДЖЕТ ДЛЯ ГРАЖДАН</vt:lpstr>
      <vt:lpstr>Слайд 2</vt:lpstr>
      <vt:lpstr>Слайд 3</vt:lpstr>
      <vt:lpstr>Основные понятия и определения</vt:lpstr>
      <vt:lpstr> Основные понятия и определения</vt:lpstr>
      <vt:lpstr>Нормативно-правовая база </vt:lpstr>
      <vt:lpstr>Законодательная база при составлении бюджета Лотошинского муниципального района:</vt:lpstr>
      <vt:lpstr>Выполнение основных показателей прогноза социально-экономического развития Лотошинского муниципального района</vt:lpstr>
      <vt:lpstr>Основные задачи и приоритеты бюджетной политики Лотошинского муниципального района в 2018 году</vt:lpstr>
      <vt:lpstr>Слайд 10</vt:lpstr>
      <vt:lpstr>Изменения в решение Совета депутатов Лотошинского муниципального района от 25.12.2017 №405/43 «О бюджете Лотошинского муниципального района Московской области на 2018 год и на плановый период 2019 и 2020 годов»</vt:lpstr>
      <vt:lpstr>Основные характеристики  исполнения бюджета Лотошинского муниципального района за 2018 год</vt:lpstr>
      <vt:lpstr>Доходная часть бюджета  Лотошинского муниципального района</vt:lpstr>
      <vt:lpstr>Структура доходов бюджета Лотошинского муниципального района 2018 года</vt:lpstr>
      <vt:lpstr>Структура налоговых доходов бюджета Лотошинского муниципального района 2018 года</vt:lpstr>
      <vt:lpstr>Структура неналоговых доходов бюджета Лотошинского муниципального района 2018 года</vt:lpstr>
      <vt:lpstr>Информация об объеме налоговых и неналоговых доходов на душу населения Лотошинского муниципального района Московской области </vt:lpstr>
      <vt:lpstr>Структура безвозмездных поступлений от других бюджетов бюджетной системы</vt:lpstr>
      <vt:lpstr>Динамика расходов бюджета  Лотошинского муниципального района</vt:lpstr>
      <vt:lpstr>Структура расходов бюджета Лотошинского муниципального района 2018 года</vt:lpstr>
      <vt:lpstr>Информация о расходах с учётом интересов целевых групп пользователей за 2018 год</vt:lpstr>
      <vt:lpstr>Информация об общественно значимых проектах, реализуемых на территории Лотошинского муниципального района в 2018 году</vt:lpstr>
      <vt:lpstr>Информация об общественно значимых проектах, реализуемых на территории Лотошинского муниципального района в 2018 году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  Реализация муниципальных программ в 2018 году</vt:lpstr>
      <vt:lpstr>Непрограммные расходы бюджета Лотошинского муниципального района 2018 года</vt:lpstr>
      <vt:lpstr>Муниципальный долг </vt:lpstr>
      <vt:lpstr>Структура муниципального долга Лотошинского муниципального района 2014-2018 годов</vt:lpstr>
      <vt:lpstr>Расходы на обслуживание муниципального долга 2014-2018 годов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Анисимова В.В.</cp:lastModifiedBy>
  <cp:revision>599</cp:revision>
  <dcterms:created xsi:type="dcterms:W3CDTF">2013-12-02T11:14:33Z</dcterms:created>
  <dcterms:modified xsi:type="dcterms:W3CDTF">2019-08-26T08:44:33Z</dcterms:modified>
</cp:coreProperties>
</file>